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notesMasterIdLst>
    <p:notesMasterId r:id="rId11"/>
  </p:notesMasterIdLst>
  <p:sldSz cx="14630400" cy="8229600"/>
  <p:notesSz cx="8229600" cy="14630400"/>
  <p:embeddedFontLst>
    <p:embeddedFont>
      <p:font typeface="Barlow"/>
      <p:regular r:id="rId16"/>
    </p:embeddedFont>
    <p:embeddedFont>
      <p:font typeface="Barlow"/>
      <p:regular r:id="rId17"/>
    </p:embeddedFont>
    <p:embeddedFont>
      <p:font typeface="Barlow"/>
      <p:regular r:id="rId18"/>
    </p:embeddedFont>
    <p:embeddedFont>
      <p:font typeface="Barlow"/>
      <p:regular r:id="rId19"/>
    </p:embeddedFont>
    <p:embeddedFont>
      <p:font typeface="Montserrat"/>
      <p:regular r:id="rId20"/>
    </p:embeddedFont>
    <p:embeddedFont>
      <p:font typeface="Montserrat"/>
      <p:regular r:id="rId21"/>
    </p:embeddedFont>
    <p:embeddedFont>
      <p:font typeface="Montserrat"/>
      <p:regular r:id="rId22"/>
    </p:embeddedFont>
    <p:embeddedFont>
      <p:font typeface="Montserrat"/>
      <p:regular r:id="rId23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6" Type="http://schemas.openxmlformats.org/officeDocument/2006/relationships/font" Target="fonts/font1.fntdata"/><Relationship Id="rId17" Type="http://schemas.openxmlformats.org/officeDocument/2006/relationships/font" Target="fonts/font2.fntdata"/><Relationship Id="rId18" Type="http://schemas.openxmlformats.org/officeDocument/2006/relationships/font" Target="fonts/font3.fntdata"/><Relationship Id="rId19" Type="http://schemas.openxmlformats.org/officeDocument/2006/relationships/font" Target="fonts/font4.fntdata"/><Relationship Id="rId20" Type="http://schemas.openxmlformats.org/officeDocument/2006/relationships/font" Target="fonts/font5.fntdata"/><Relationship Id="rId21" Type="http://schemas.openxmlformats.org/officeDocument/2006/relationships/font" Target="fonts/font6.fntdata"/><Relationship Id="rId22" Type="http://schemas.openxmlformats.org/officeDocument/2006/relationships/font" Target="fonts/font7.fntdata"/><Relationship Id="rId23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slideLayout" Target="../slideLayouts/slideLayout6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slideLayout" Target="../slideLayouts/slideLayout8.xml"/><Relationship Id="rId7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slideLayout" Target="../slideLayouts/slideLayout9.xml"/><Relationship Id="rId6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1301353"/>
            <a:ext cx="7415927" cy="33618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8800"/>
              </a:lnSpc>
              <a:buNone/>
            </a:pPr>
            <a:r>
              <a:rPr lang="en-US" sz="7050" b="1" dirty="0">
                <a:solidFill>
                  <a:srgbClr val="7068F4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GPT AI Solution for UAT Test Data Mining</a:t>
            </a:r>
            <a:endParaRPr lang="en-US" sz="7050" dirty="0"/>
          </a:p>
        </p:txBody>
      </p:sp>
      <p:sp>
        <p:nvSpPr>
          <p:cNvPr id="4" name="Text 1"/>
          <p:cNvSpPr/>
          <p:nvPr/>
        </p:nvSpPr>
        <p:spPr>
          <a:xfrm>
            <a:off x="864037" y="5033486"/>
            <a:ext cx="7415927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This presentation outlines a revolutionary GPT AI solution for UAT test data mining, designed to streamline the process and enhance testing efficiency.</a:t>
            </a:r>
            <a:endParaRPr lang="en-US" sz="1900" dirty="0"/>
          </a:p>
        </p:txBody>
      </p:sp>
      <p:sp>
        <p:nvSpPr>
          <p:cNvPr id="5" name="Shape 2"/>
          <p:cNvSpPr/>
          <p:nvPr/>
        </p:nvSpPr>
        <p:spPr>
          <a:xfrm>
            <a:off x="864037" y="6514743"/>
            <a:ext cx="394930" cy="394930"/>
          </a:xfrm>
          <a:prstGeom prst="roundRect">
            <a:avLst>
              <a:gd name="adj" fmla="val 23151155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657" y="6522363"/>
            <a:ext cx="379690" cy="37969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382316" y="6496288"/>
            <a:ext cx="3267670" cy="4319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by Rahul Abhyankar</a:t>
            </a:r>
            <a:endParaRPr lang="en-US" sz="24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13264" y="1064419"/>
            <a:ext cx="4713684" cy="5891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600"/>
              </a:lnSpc>
              <a:buNone/>
            </a:pPr>
            <a:r>
              <a:rPr lang="en-US" sz="3700" b="1" dirty="0">
                <a:solidFill>
                  <a:srgbClr val="7068F4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Problem Statement</a:t>
            </a:r>
            <a:endParaRPr lang="en-US" sz="3700" dirty="0"/>
          </a:p>
        </p:txBody>
      </p:sp>
      <p:sp>
        <p:nvSpPr>
          <p:cNvPr id="4" name="Shape 1"/>
          <p:cNvSpPr/>
          <p:nvPr/>
        </p:nvSpPr>
        <p:spPr>
          <a:xfrm>
            <a:off x="6113264" y="2123599"/>
            <a:ext cx="402908" cy="402908"/>
          </a:xfrm>
          <a:prstGeom prst="roundRect">
            <a:avLst>
              <a:gd name="adj" fmla="val 40012"/>
            </a:avLst>
          </a:prstGeom>
          <a:solidFill>
            <a:srgbClr val="EEEFF5"/>
          </a:solidFill>
          <a:ln/>
          <a:effectLst>
            <a:outerShdw sx="100000" sy="100000" kx="0" ky="0" algn="bl" rotWithShape="0" blurRad="44450" dist="21590" dir="13500000">
              <a:srgbClr val="ffffff">
                <a:alpha val="70000"/>
              </a:srgbClr>
            </a:outerShdw>
          </a:effectLst>
        </p:spPr>
      </p:sp>
      <p:sp>
        <p:nvSpPr>
          <p:cNvPr id="5" name="Text 2"/>
          <p:cNvSpPr/>
          <p:nvPr/>
        </p:nvSpPr>
        <p:spPr>
          <a:xfrm>
            <a:off x="6264593" y="2183606"/>
            <a:ext cx="100132" cy="2827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1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695242" y="2123599"/>
            <a:ext cx="2356842" cy="294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Manual Data Retrieval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6695242" y="2525673"/>
            <a:ext cx="7308294" cy="5729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current manual process of retrieving test data across multiple databases poses significant challenges, leading to inefficiencies and delays.</a:t>
            </a:r>
            <a:endParaRPr lang="en-US" sz="1400" dirty="0"/>
          </a:p>
        </p:txBody>
      </p:sp>
      <p:sp>
        <p:nvSpPr>
          <p:cNvPr id="8" name="Shape 5"/>
          <p:cNvSpPr/>
          <p:nvPr/>
        </p:nvSpPr>
        <p:spPr>
          <a:xfrm>
            <a:off x="6113264" y="3479125"/>
            <a:ext cx="402908" cy="402908"/>
          </a:xfrm>
          <a:prstGeom prst="roundRect">
            <a:avLst>
              <a:gd name="adj" fmla="val 40012"/>
            </a:avLst>
          </a:prstGeom>
          <a:solidFill>
            <a:srgbClr val="EEEFF5"/>
          </a:solidFill>
          <a:ln/>
          <a:effectLst>
            <a:outerShdw sx="100000" sy="100000" kx="0" ky="0" algn="bl" rotWithShape="0" blurRad="44450" dist="21590" dir="13500000">
              <a:srgbClr val="ffffff">
                <a:alpha val="70000"/>
              </a:srgbClr>
            </a:outerShdw>
          </a:effectLst>
        </p:spPr>
      </p:sp>
      <p:sp>
        <p:nvSpPr>
          <p:cNvPr id="9" name="Text 6"/>
          <p:cNvSpPr/>
          <p:nvPr/>
        </p:nvSpPr>
        <p:spPr>
          <a:xfrm>
            <a:off x="6235541" y="3539133"/>
            <a:ext cx="158353" cy="2827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2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6695242" y="3479125"/>
            <a:ext cx="2356842" cy="294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Data Availability</a:t>
            </a:r>
            <a:endParaRPr lang="en-US" sz="1850" dirty="0"/>
          </a:p>
        </p:txBody>
      </p:sp>
      <p:sp>
        <p:nvSpPr>
          <p:cNvPr id="11" name="Text 8"/>
          <p:cNvSpPr/>
          <p:nvPr/>
        </p:nvSpPr>
        <p:spPr>
          <a:xfrm>
            <a:off x="6695242" y="3881199"/>
            <a:ext cx="7308294" cy="5729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Test data is essential for regression testing on monthly releases, but the current process struggles to identify and gather the necessary data effectively.</a:t>
            </a:r>
            <a:endParaRPr lang="en-US" sz="1400" dirty="0"/>
          </a:p>
        </p:txBody>
      </p:sp>
      <p:sp>
        <p:nvSpPr>
          <p:cNvPr id="12" name="Shape 9"/>
          <p:cNvSpPr/>
          <p:nvPr/>
        </p:nvSpPr>
        <p:spPr>
          <a:xfrm>
            <a:off x="6113264" y="4834652"/>
            <a:ext cx="402908" cy="402908"/>
          </a:xfrm>
          <a:prstGeom prst="roundRect">
            <a:avLst>
              <a:gd name="adj" fmla="val 40012"/>
            </a:avLst>
          </a:prstGeom>
          <a:solidFill>
            <a:srgbClr val="EEEFF5"/>
          </a:solidFill>
          <a:ln/>
          <a:effectLst>
            <a:outerShdw sx="100000" sy="100000" kx="0" ky="0" algn="bl" rotWithShape="0" blurRad="44450" dist="21590" dir="13500000">
              <a:srgbClr val="ffffff">
                <a:alpha val="70000"/>
              </a:srgbClr>
            </a:outerShdw>
          </a:effectLst>
        </p:spPr>
      </p:sp>
      <p:sp>
        <p:nvSpPr>
          <p:cNvPr id="13" name="Text 10"/>
          <p:cNvSpPr/>
          <p:nvPr/>
        </p:nvSpPr>
        <p:spPr>
          <a:xfrm>
            <a:off x="6238280" y="4894659"/>
            <a:ext cx="152757" cy="2827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3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6695242" y="4834652"/>
            <a:ext cx="2356842" cy="294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Single Point of Failure</a:t>
            </a:r>
            <a:endParaRPr lang="en-US" sz="1850" dirty="0"/>
          </a:p>
        </p:txBody>
      </p:sp>
      <p:sp>
        <p:nvSpPr>
          <p:cNvPr id="15" name="Text 12"/>
          <p:cNvSpPr/>
          <p:nvPr/>
        </p:nvSpPr>
        <p:spPr>
          <a:xfrm>
            <a:off x="6695242" y="5236726"/>
            <a:ext cx="7308294" cy="5729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reliance on a single individual to handle all test data requests creates a bottleneck, leading to increased workload and potential delays.</a:t>
            </a:r>
            <a:endParaRPr lang="en-US" sz="1400" dirty="0"/>
          </a:p>
        </p:txBody>
      </p:sp>
      <p:sp>
        <p:nvSpPr>
          <p:cNvPr id="16" name="Shape 13"/>
          <p:cNvSpPr/>
          <p:nvPr/>
        </p:nvSpPr>
        <p:spPr>
          <a:xfrm>
            <a:off x="6113264" y="6190178"/>
            <a:ext cx="402908" cy="402908"/>
          </a:xfrm>
          <a:prstGeom prst="roundRect">
            <a:avLst>
              <a:gd name="adj" fmla="val 40012"/>
            </a:avLst>
          </a:prstGeom>
          <a:solidFill>
            <a:srgbClr val="EEEFF5"/>
          </a:solidFill>
          <a:ln/>
          <a:effectLst>
            <a:outerShdw sx="100000" sy="100000" kx="0" ky="0" algn="bl" rotWithShape="0" blurRad="44450" dist="21590" dir="13500000">
              <a:srgbClr val="ffffff">
                <a:alpha val="70000"/>
              </a:srgbClr>
            </a:outerShdw>
          </a:effectLst>
        </p:spPr>
      </p:sp>
      <p:sp>
        <p:nvSpPr>
          <p:cNvPr id="17" name="Text 14"/>
          <p:cNvSpPr/>
          <p:nvPr/>
        </p:nvSpPr>
        <p:spPr>
          <a:xfrm>
            <a:off x="6229112" y="6250186"/>
            <a:ext cx="171093" cy="2827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4</a:t>
            </a:r>
            <a:endParaRPr lang="en-US" sz="2200" dirty="0"/>
          </a:p>
        </p:txBody>
      </p:sp>
      <p:sp>
        <p:nvSpPr>
          <p:cNvPr id="18" name="Text 15"/>
          <p:cNvSpPr/>
          <p:nvPr/>
        </p:nvSpPr>
        <p:spPr>
          <a:xfrm>
            <a:off x="6695242" y="6190178"/>
            <a:ext cx="2356842" cy="294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Data Accessibility</a:t>
            </a:r>
            <a:endParaRPr lang="en-US" sz="1850" dirty="0"/>
          </a:p>
        </p:txBody>
      </p:sp>
      <p:sp>
        <p:nvSpPr>
          <p:cNvPr id="19" name="Text 16"/>
          <p:cNvSpPr/>
          <p:nvPr/>
        </p:nvSpPr>
        <p:spPr>
          <a:xfrm>
            <a:off x="6695242" y="6592253"/>
            <a:ext cx="7308294" cy="5729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Data is spread across numerous databases, making it difficult to locate relevant data that meets specific test conditions, resulting in wasted time and effort.</a:t>
            </a:r>
            <a:endParaRPr lang="en-US" sz="14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777484"/>
            <a:ext cx="10041612" cy="812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6350"/>
              </a:lnSpc>
              <a:buNone/>
            </a:pPr>
            <a:r>
              <a:rPr lang="en-US" sz="5100" b="1" dirty="0">
                <a:solidFill>
                  <a:srgbClr val="7068F4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Impact of Inefficient Data Retrieval</a:t>
            </a:r>
            <a:endParaRPr lang="en-US" sz="5100" dirty="0"/>
          </a:p>
        </p:txBody>
      </p:sp>
      <p:sp>
        <p:nvSpPr>
          <p:cNvPr id="3" name="Text 1"/>
          <p:cNvSpPr/>
          <p:nvPr/>
        </p:nvSpPr>
        <p:spPr>
          <a:xfrm>
            <a:off x="864037" y="3206710"/>
            <a:ext cx="3248501" cy="4060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50"/>
              </a:lnSpc>
              <a:buNone/>
            </a:pPr>
            <a:r>
              <a:rPr lang="en-US" sz="2550" b="1" dirty="0">
                <a:solidFill>
                  <a:srgbClr val="7068F4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Testing Delays</a:t>
            </a:r>
            <a:endParaRPr lang="en-US" sz="2550" dirty="0"/>
          </a:p>
        </p:txBody>
      </p:sp>
      <p:sp>
        <p:nvSpPr>
          <p:cNvPr id="4" name="Text 2"/>
          <p:cNvSpPr/>
          <p:nvPr/>
        </p:nvSpPr>
        <p:spPr>
          <a:xfrm>
            <a:off x="864037" y="3859530"/>
            <a:ext cx="3898821" cy="19752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manual data mining process significantly slows down the testing phase, impacting project timelines and overall efficiency.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5372695" y="3206710"/>
            <a:ext cx="3248501" cy="4060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50"/>
              </a:lnSpc>
              <a:buNone/>
            </a:pPr>
            <a:r>
              <a:rPr lang="en-US" sz="2550" b="1" dirty="0">
                <a:solidFill>
                  <a:srgbClr val="7068F4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Project Delays</a:t>
            </a:r>
            <a:endParaRPr lang="en-US" sz="2550" dirty="0"/>
          </a:p>
        </p:txBody>
      </p:sp>
      <p:sp>
        <p:nvSpPr>
          <p:cNvPr id="6" name="Text 4"/>
          <p:cNvSpPr/>
          <p:nvPr/>
        </p:nvSpPr>
        <p:spPr>
          <a:xfrm>
            <a:off x="5372695" y="3859530"/>
            <a:ext cx="3898821" cy="23702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Delays in the testing phase inevitably lead to delays in project delivery, affecting release schedules and impacting customer satisfaction.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9881354" y="3206710"/>
            <a:ext cx="3248501" cy="4060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50"/>
              </a:lnSpc>
              <a:buNone/>
            </a:pPr>
            <a:r>
              <a:rPr lang="en-US" sz="2550" b="1" dirty="0">
                <a:solidFill>
                  <a:srgbClr val="7068F4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Team Strain</a:t>
            </a:r>
            <a:endParaRPr lang="en-US" sz="2550" dirty="0"/>
          </a:p>
        </p:txBody>
      </p:sp>
      <p:sp>
        <p:nvSpPr>
          <p:cNvPr id="8" name="Text 6"/>
          <p:cNvSpPr/>
          <p:nvPr/>
        </p:nvSpPr>
        <p:spPr>
          <a:xfrm>
            <a:off x="9881354" y="3859530"/>
            <a:ext cx="3898821" cy="19752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heavy reliance on manual data retrieval puts immense pressure on the test data team, leading to burnout and reduced productivity.</a:t>
            </a:r>
            <a:endParaRPr lang="en-US" sz="19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3150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1506" y="488275"/>
            <a:ext cx="7900988" cy="11682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4550"/>
              </a:lnSpc>
              <a:buNone/>
            </a:pPr>
            <a:r>
              <a:rPr lang="en-US" sz="3650" b="1" dirty="0">
                <a:solidFill>
                  <a:srgbClr val="7068F4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Proposed Solution: GPT AI Automation</a:t>
            </a:r>
            <a:endParaRPr lang="en-US" sz="3650" dirty="0"/>
          </a:p>
        </p:txBody>
      </p:sp>
      <p:sp>
        <p:nvSpPr>
          <p:cNvPr id="4" name="Shape 1"/>
          <p:cNvSpPr/>
          <p:nvPr/>
        </p:nvSpPr>
        <p:spPr>
          <a:xfrm>
            <a:off x="621506" y="1922859"/>
            <a:ext cx="7900988" cy="1321951"/>
          </a:xfrm>
          <a:prstGeom prst="roundRect">
            <a:avLst>
              <a:gd name="adj" fmla="val 12091"/>
            </a:avLst>
          </a:prstGeom>
          <a:solidFill>
            <a:srgbClr val="EEEFF5"/>
          </a:solidFill>
          <a:ln/>
          <a:effectLst>
            <a:outerShdw sx="100000" sy="100000" kx="0" ky="0" algn="bl" rotWithShape="0" blurRad="43180" dist="21590" dir="13500000">
              <a:srgbClr val="ffffff">
                <a:alpha val="70000"/>
              </a:srgbClr>
            </a:outerShdw>
          </a:effectLst>
        </p:spPr>
      </p:sp>
      <p:sp>
        <p:nvSpPr>
          <p:cNvPr id="5" name="Text 2"/>
          <p:cNvSpPr/>
          <p:nvPr/>
        </p:nvSpPr>
        <p:spPr>
          <a:xfrm>
            <a:off x="799028" y="2100382"/>
            <a:ext cx="2336721" cy="2920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27252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Automated Retrieval</a:t>
            </a:r>
            <a:endParaRPr lang="en-US" sz="1800" dirty="0"/>
          </a:p>
        </p:txBody>
      </p:sp>
      <p:sp>
        <p:nvSpPr>
          <p:cNvPr id="6" name="Text 3"/>
          <p:cNvSpPr/>
          <p:nvPr/>
        </p:nvSpPr>
        <p:spPr>
          <a:xfrm>
            <a:off x="799028" y="2498884"/>
            <a:ext cx="7545943" cy="5684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Implementing a GPT AI solution automates the process of UAT test data mining, eliminating the need for manual searching and saving valuable time.</a:t>
            </a:r>
            <a:endParaRPr lang="en-US" sz="1350" dirty="0"/>
          </a:p>
        </p:txBody>
      </p:sp>
      <p:sp>
        <p:nvSpPr>
          <p:cNvPr id="7" name="Shape 4"/>
          <p:cNvSpPr/>
          <p:nvPr/>
        </p:nvSpPr>
        <p:spPr>
          <a:xfrm>
            <a:off x="621506" y="3422333"/>
            <a:ext cx="7900988" cy="1321951"/>
          </a:xfrm>
          <a:prstGeom prst="roundRect">
            <a:avLst>
              <a:gd name="adj" fmla="val 12091"/>
            </a:avLst>
          </a:prstGeom>
          <a:solidFill>
            <a:srgbClr val="EEEFF5"/>
          </a:solidFill>
          <a:ln/>
          <a:effectLst>
            <a:outerShdw sx="100000" sy="100000" kx="0" ky="0" algn="bl" rotWithShape="0" blurRad="43180" dist="21590" dir="13500000">
              <a:srgbClr val="ffffff">
                <a:alpha val="70000"/>
              </a:srgbClr>
            </a:outerShdw>
          </a:effectLst>
        </p:spPr>
      </p:sp>
      <p:sp>
        <p:nvSpPr>
          <p:cNvPr id="8" name="Text 5"/>
          <p:cNvSpPr/>
          <p:nvPr/>
        </p:nvSpPr>
        <p:spPr>
          <a:xfrm>
            <a:off x="799028" y="3599855"/>
            <a:ext cx="2835235" cy="2920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27252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Natural Language Interface</a:t>
            </a:r>
            <a:endParaRPr lang="en-US" sz="1800" dirty="0"/>
          </a:p>
        </p:txBody>
      </p:sp>
      <p:sp>
        <p:nvSpPr>
          <p:cNvPr id="9" name="Text 6"/>
          <p:cNvSpPr/>
          <p:nvPr/>
        </p:nvSpPr>
        <p:spPr>
          <a:xfrm>
            <a:off x="799028" y="3998357"/>
            <a:ext cx="7545943" cy="5684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Users can easily input their test data requirements in plain English through a user-friendly interface, making data retrieval accessible to all.</a:t>
            </a:r>
            <a:endParaRPr lang="en-US" sz="1350" dirty="0"/>
          </a:p>
        </p:txBody>
      </p:sp>
      <p:sp>
        <p:nvSpPr>
          <p:cNvPr id="10" name="Shape 7"/>
          <p:cNvSpPr/>
          <p:nvPr/>
        </p:nvSpPr>
        <p:spPr>
          <a:xfrm>
            <a:off x="621506" y="4921806"/>
            <a:ext cx="7900988" cy="1321951"/>
          </a:xfrm>
          <a:prstGeom prst="roundRect">
            <a:avLst>
              <a:gd name="adj" fmla="val 12091"/>
            </a:avLst>
          </a:prstGeom>
          <a:solidFill>
            <a:srgbClr val="EEEFF5"/>
          </a:solidFill>
          <a:ln/>
          <a:effectLst>
            <a:outerShdw sx="100000" sy="100000" kx="0" ky="0" algn="bl" rotWithShape="0" blurRad="43180" dist="21590" dir="13500000">
              <a:srgbClr val="ffffff">
                <a:alpha val="70000"/>
              </a:srgbClr>
            </a:outerShdw>
          </a:effectLst>
        </p:spPr>
      </p:sp>
      <p:sp>
        <p:nvSpPr>
          <p:cNvPr id="11" name="Text 8"/>
          <p:cNvSpPr/>
          <p:nvPr/>
        </p:nvSpPr>
        <p:spPr>
          <a:xfrm>
            <a:off x="799028" y="5099328"/>
            <a:ext cx="2336721" cy="2920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27252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SQL Query Generation</a:t>
            </a:r>
            <a:endParaRPr lang="en-US" sz="1800" dirty="0"/>
          </a:p>
        </p:txBody>
      </p:sp>
      <p:sp>
        <p:nvSpPr>
          <p:cNvPr id="12" name="Text 9"/>
          <p:cNvSpPr/>
          <p:nvPr/>
        </p:nvSpPr>
        <p:spPr>
          <a:xfrm>
            <a:off x="799028" y="5497830"/>
            <a:ext cx="7545943" cy="5684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GPT AI model converts the user's requirements into precise SQL queries, ensuring accurate data retrieval from the relevant databases.</a:t>
            </a:r>
            <a:endParaRPr lang="en-US" sz="1350" dirty="0"/>
          </a:p>
        </p:txBody>
      </p:sp>
      <p:sp>
        <p:nvSpPr>
          <p:cNvPr id="13" name="Shape 10"/>
          <p:cNvSpPr/>
          <p:nvPr/>
        </p:nvSpPr>
        <p:spPr>
          <a:xfrm>
            <a:off x="621506" y="6421279"/>
            <a:ext cx="7900988" cy="1321951"/>
          </a:xfrm>
          <a:prstGeom prst="roundRect">
            <a:avLst>
              <a:gd name="adj" fmla="val 12091"/>
            </a:avLst>
          </a:prstGeom>
          <a:solidFill>
            <a:srgbClr val="EEEFF5"/>
          </a:solidFill>
          <a:ln/>
          <a:effectLst>
            <a:outerShdw sx="100000" sy="100000" kx="0" ky="0" algn="bl" rotWithShape="0" blurRad="43180" dist="21590" dir="13500000">
              <a:srgbClr val="ffffff">
                <a:alpha val="70000"/>
              </a:srgbClr>
            </a:outerShdw>
          </a:effectLst>
        </p:spPr>
      </p:sp>
      <p:sp>
        <p:nvSpPr>
          <p:cNvPr id="14" name="Text 11"/>
          <p:cNvSpPr/>
          <p:nvPr/>
        </p:nvSpPr>
        <p:spPr>
          <a:xfrm>
            <a:off x="799028" y="6598801"/>
            <a:ext cx="2600920" cy="2920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27252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Human-Readable Results</a:t>
            </a:r>
            <a:endParaRPr lang="en-US" sz="1800" dirty="0"/>
          </a:p>
        </p:txBody>
      </p:sp>
      <p:sp>
        <p:nvSpPr>
          <p:cNvPr id="15" name="Text 12"/>
          <p:cNvSpPr/>
          <p:nvPr/>
        </p:nvSpPr>
        <p:spPr>
          <a:xfrm>
            <a:off x="799028" y="6997303"/>
            <a:ext cx="7545943" cy="5684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retrieved data is presented in a human-readable format using NLP, facilitating easy interpretation and analysis by the user.</a:t>
            </a:r>
            <a:endParaRPr lang="en-US" sz="13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4628" y="655796"/>
            <a:ext cx="7965877" cy="7843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6150"/>
              </a:lnSpc>
              <a:buNone/>
            </a:pPr>
            <a:r>
              <a:rPr lang="en-US" sz="4900" b="1" dirty="0">
                <a:solidFill>
                  <a:srgbClr val="7068F4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Approach to Implementation</a:t>
            </a:r>
            <a:endParaRPr lang="en-US" sz="49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4628" y="1917144"/>
            <a:ext cx="2972038" cy="183677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34628" y="4051935"/>
            <a:ext cx="2972038" cy="3923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Integration</a:t>
            </a:r>
            <a:endParaRPr lang="en-US" sz="2450" dirty="0"/>
          </a:p>
        </p:txBody>
      </p:sp>
      <p:sp>
        <p:nvSpPr>
          <p:cNvPr id="5" name="Text 2"/>
          <p:cNvSpPr/>
          <p:nvPr/>
        </p:nvSpPr>
        <p:spPr>
          <a:xfrm>
            <a:off x="834628" y="4587240"/>
            <a:ext cx="2972038" cy="22888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GPT AI solution will be seamlessly integrated with existing UAT environment databases, ensuring compatibility and smooth data flow.</a:t>
            </a:r>
            <a:endParaRPr lang="en-US" sz="18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4330" y="1917144"/>
            <a:ext cx="2972038" cy="1836777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164330" y="4051935"/>
            <a:ext cx="2972038" cy="784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User Interface Development</a:t>
            </a:r>
            <a:endParaRPr lang="en-US" sz="2450" dirty="0"/>
          </a:p>
        </p:txBody>
      </p:sp>
      <p:sp>
        <p:nvSpPr>
          <p:cNvPr id="8" name="Text 4"/>
          <p:cNvSpPr/>
          <p:nvPr/>
        </p:nvSpPr>
        <p:spPr>
          <a:xfrm>
            <a:off x="4164330" y="4979551"/>
            <a:ext cx="2972038" cy="26703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 user-friendly interface will be designed to facilitate effortless input of test data requirements, promoting accessibility and ease of use.</a:t>
            </a:r>
            <a:endParaRPr lang="en-US" sz="18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4032" y="1917144"/>
            <a:ext cx="2972038" cy="1836777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494032" y="4051935"/>
            <a:ext cx="2972038" cy="3923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LLM Training</a:t>
            </a:r>
            <a:endParaRPr lang="en-US" sz="2450" dirty="0"/>
          </a:p>
        </p:txBody>
      </p:sp>
      <p:sp>
        <p:nvSpPr>
          <p:cNvPr id="11" name="Text 6"/>
          <p:cNvSpPr/>
          <p:nvPr/>
        </p:nvSpPr>
        <p:spPr>
          <a:xfrm>
            <a:off x="7494032" y="4587240"/>
            <a:ext cx="2972038" cy="26703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LLM will undergo rigorous training to convert natural language requests into accurate and efficient SQL queries, optimizing data retrieval.</a:t>
            </a:r>
            <a:endParaRPr lang="en-US" sz="18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23734" y="1917144"/>
            <a:ext cx="2972038" cy="1836777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0823734" y="4051935"/>
            <a:ext cx="2972038" cy="3923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Data Presentation</a:t>
            </a:r>
            <a:endParaRPr lang="en-US" sz="2450" dirty="0"/>
          </a:p>
        </p:txBody>
      </p:sp>
      <p:sp>
        <p:nvSpPr>
          <p:cNvPr id="14" name="Text 8"/>
          <p:cNvSpPr/>
          <p:nvPr/>
        </p:nvSpPr>
        <p:spPr>
          <a:xfrm>
            <a:off x="10823734" y="4587240"/>
            <a:ext cx="2972038" cy="22888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retrieved data will be displayed in tabular or preferred formats, enhancing user experience and simplifying data analysis.</a:t>
            </a:r>
            <a:endParaRPr lang="en-US" sz="18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3290" y="663773"/>
            <a:ext cx="7470219" cy="15732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6150"/>
              </a:lnSpc>
              <a:buNone/>
            </a:pPr>
            <a:r>
              <a:rPr lang="en-US" sz="4950" b="1" dirty="0">
                <a:solidFill>
                  <a:srgbClr val="7068F4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Technology Stack for Implementation</a:t>
            </a:r>
            <a:endParaRPr lang="en-US" sz="4950" dirty="0"/>
          </a:p>
        </p:txBody>
      </p:sp>
      <p:sp>
        <p:nvSpPr>
          <p:cNvPr id="4" name="Shape 1"/>
          <p:cNvSpPr/>
          <p:nvPr/>
        </p:nvSpPr>
        <p:spPr>
          <a:xfrm>
            <a:off x="6323290" y="2595682"/>
            <a:ext cx="7470219" cy="4970145"/>
          </a:xfrm>
          <a:prstGeom prst="roundRect">
            <a:avLst>
              <a:gd name="adj" fmla="val 4330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330910" y="2603302"/>
            <a:ext cx="7454979" cy="68484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6569988" y="2754392"/>
            <a:ext cx="3245525" cy="3826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Programming Language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10301288" y="2754392"/>
            <a:ext cx="3245525" cy="3826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Python</a:t>
            </a:r>
            <a:endParaRPr lang="en-US" sz="1850" dirty="0"/>
          </a:p>
        </p:txBody>
      </p:sp>
      <p:sp>
        <p:nvSpPr>
          <p:cNvPr id="8" name="Shape 5"/>
          <p:cNvSpPr/>
          <p:nvPr/>
        </p:nvSpPr>
        <p:spPr>
          <a:xfrm>
            <a:off x="6330910" y="3288149"/>
            <a:ext cx="7454979" cy="106751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6569988" y="3439239"/>
            <a:ext cx="3245525" cy="3826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LLM Models</a:t>
            </a:r>
            <a:endParaRPr lang="en-US" sz="1850" dirty="0"/>
          </a:p>
        </p:txBody>
      </p:sp>
      <p:sp>
        <p:nvSpPr>
          <p:cNvPr id="10" name="Text 7"/>
          <p:cNvSpPr/>
          <p:nvPr/>
        </p:nvSpPr>
        <p:spPr>
          <a:xfrm>
            <a:off x="10301288" y="3439239"/>
            <a:ext cx="3245525" cy="7653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GPT (OpenAI) or LLAMA (open-source)</a:t>
            </a:r>
            <a:endParaRPr lang="en-US" sz="1850" dirty="0"/>
          </a:p>
        </p:txBody>
      </p:sp>
      <p:sp>
        <p:nvSpPr>
          <p:cNvPr id="11" name="Shape 8"/>
          <p:cNvSpPr/>
          <p:nvPr/>
        </p:nvSpPr>
        <p:spPr>
          <a:xfrm>
            <a:off x="6330910" y="4355663"/>
            <a:ext cx="7454979" cy="106751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6569988" y="4506754"/>
            <a:ext cx="3245525" cy="3826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Frameworks</a:t>
            </a:r>
            <a:endParaRPr lang="en-US" sz="1850" dirty="0"/>
          </a:p>
        </p:txBody>
      </p:sp>
      <p:sp>
        <p:nvSpPr>
          <p:cNvPr id="13" name="Text 10"/>
          <p:cNvSpPr/>
          <p:nvPr/>
        </p:nvSpPr>
        <p:spPr>
          <a:xfrm>
            <a:off x="10301288" y="4506754"/>
            <a:ext cx="3245525" cy="7653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LangChain for query chaining</a:t>
            </a:r>
            <a:endParaRPr lang="en-US" sz="1850" dirty="0"/>
          </a:p>
        </p:txBody>
      </p:sp>
      <p:sp>
        <p:nvSpPr>
          <p:cNvPr id="14" name="Shape 11"/>
          <p:cNvSpPr/>
          <p:nvPr/>
        </p:nvSpPr>
        <p:spPr>
          <a:xfrm>
            <a:off x="6330910" y="5423178"/>
            <a:ext cx="7454979" cy="145018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5" name="Text 12"/>
          <p:cNvSpPr/>
          <p:nvPr/>
        </p:nvSpPr>
        <p:spPr>
          <a:xfrm>
            <a:off x="6569988" y="5574268"/>
            <a:ext cx="3245525" cy="3826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Databases</a:t>
            </a:r>
            <a:endParaRPr lang="en-US" sz="1850" dirty="0"/>
          </a:p>
        </p:txBody>
      </p:sp>
      <p:sp>
        <p:nvSpPr>
          <p:cNvPr id="16" name="Text 13"/>
          <p:cNvSpPr/>
          <p:nvPr/>
        </p:nvSpPr>
        <p:spPr>
          <a:xfrm>
            <a:off x="10301288" y="5574268"/>
            <a:ext cx="3245525" cy="11480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P1, One Source, DMS, GAMS, SDP, In-View, MS-BF</a:t>
            </a:r>
            <a:endParaRPr lang="en-US" sz="1850" dirty="0"/>
          </a:p>
        </p:txBody>
      </p:sp>
      <p:sp>
        <p:nvSpPr>
          <p:cNvPr id="17" name="Shape 14"/>
          <p:cNvSpPr/>
          <p:nvPr/>
        </p:nvSpPr>
        <p:spPr>
          <a:xfrm>
            <a:off x="6330910" y="6873359"/>
            <a:ext cx="7454979" cy="68484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8" name="Text 15"/>
          <p:cNvSpPr/>
          <p:nvPr/>
        </p:nvSpPr>
        <p:spPr>
          <a:xfrm>
            <a:off x="6569988" y="7024449"/>
            <a:ext cx="3245525" cy="3826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Development Tools</a:t>
            </a:r>
            <a:endParaRPr lang="en-US" sz="1850" dirty="0"/>
          </a:p>
        </p:txBody>
      </p:sp>
      <p:sp>
        <p:nvSpPr>
          <p:cNvPr id="19" name="Text 16"/>
          <p:cNvSpPr/>
          <p:nvPr/>
        </p:nvSpPr>
        <p:spPr>
          <a:xfrm>
            <a:off x="10301288" y="7024449"/>
            <a:ext cx="3245525" cy="3826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VS Code, SQL databases</a:t>
            </a:r>
            <a:endParaRPr lang="en-US" sz="18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09442" y="411123"/>
            <a:ext cx="5339001" cy="4914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850"/>
              </a:lnSpc>
              <a:buNone/>
            </a:pPr>
            <a:r>
              <a:rPr lang="en-US" sz="3050" b="1" dirty="0">
                <a:solidFill>
                  <a:srgbClr val="7068F4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Benefits of the GPT AI Solution</a:t>
            </a:r>
            <a:endParaRPr lang="en-US" sz="30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9442" y="1126688"/>
            <a:ext cx="373618" cy="37361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009442" y="1649730"/>
            <a:ext cx="1966436" cy="2458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27252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Time Savings</a:t>
            </a:r>
            <a:endParaRPr lang="en-US" sz="1500" dirty="0"/>
          </a:p>
        </p:txBody>
      </p:sp>
      <p:sp>
        <p:nvSpPr>
          <p:cNvPr id="6" name="Text 2"/>
          <p:cNvSpPr/>
          <p:nvPr/>
        </p:nvSpPr>
        <p:spPr>
          <a:xfrm>
            <a:off x="6009442" y="1985248"/>
            <a:ext cx="8097917" cy="4781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GPT AI solution significantly reduces the time required for mining test data, leading to faster testing cycles and improved project timelines.</a:t>
            </a:r>
            <a:endParaRPr lang="en-US" sz="11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9442" y="2911673"/>
            <a:ext cx="373618" cy="37361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009442" y="3434715"/>
            <a:ext cx="1966436" cy="2458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27252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Enhanced Efficiency</a:t>
            </a:r>
            <a:endParaRPr lang="en-US" sz="1500" dirty="0"/>
          </a:p>
        </p:txBody>
      </p:sp>
      <p:sp>
        <p:nvSpPr>
          <p:cNvPr id="9" name="Text 4"/>
          <p:cNvSpPr/>
          <p:nvPr/>
        </p:nvSpPr>
        <p:spPr>
          <a:xfrm>
            <a:off x="6009442" y="3770233"/>
            <a:ext cx="8097917" cy="4781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By automating data retrieval, the GPT AI solution enhances the efficiency of testers and data teams, allowing them to focus on higher-value tasks.</a:t>
            </a:r>
            <a:endParaRPr lang="en-US" sz="11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9442" y="4696658"/>
            <a:ext cx="373618" cy="37361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009442" y="5219700"/>
            <a:ext cx="1966436" cy="2458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27252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Scalability</a:t>
            </a:r>
            <a:endParaRPr lang="en-US" sz="1500" dirty="0"/>
          </a:p>
        </p:txBody>
      </p:sp>
      <p:sp>
        <p:nvSpPr>
          <p:cNvPr id="12" name="Text 6"/>
          <p:cNvSpPr/>
          <p:nvPr/>
        </p:nvSpPr>
        <p:spPr>
          <a:xfrm>
            <a:off x="6009442" y="5555218"/>
            <a:ext cx="8097917" cy="4781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GPT AI solution is scalable and can be deployed across multiple projects within CITI, fostering consistent data retrieval practices.</a:t>
            </a:r>
            <a:endParaRPr lang="en-US" sz="11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9442" y="6481643"/>
            <a:ext cx="373618" cy="373618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6009442" y="7004685"/>
            <a:ext cx="2190869" cy="2458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27252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Continuous Improvement</a:t>
            </a:r>
            <a:endParaRPr lang="en-US" sz="1500" dirty="0"/>
          </a:p>
        </p:txBody>
      </p:sp>
      <p:sp>
        <p:nvSpPr>
          <p:cNvPr id="15" name="Text 8"/>
          <p:cNvSpPr/>
          <p:nvPr/>
        </p:nvSpPr>
        <p:spPr>
          <a:xfrm>
            <a:off x="6009442" y="7340203"/>
            <a:ext cx="8097917" cy="4781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GPT AI solution leverages machine learning to continuously improve its performance, ensuring ongoing accuracy and efficiency in data mining.</a:t>
            </a:r>
            <a:endParaRPr lang="en-US" sz="11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07469" y="556498"/>
            <a:ext cx="7729061" cy="13299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200"/>
              </a:lnSpc>
              <a:buNone/>
            </a:pPr>
            <a:r>
              <a:rPr lang="en-US" sz="4150" b="1" dirty="0">
                <a:solidFill>
                  <a:srgbClr val="7068F4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Example Use Case: Test Data Retrieval</a:t>
            </a:r>
            <a:endParaRPr lang="en-US" sz="41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469" y="2189559"/>
            <a:ext cx="1010722" cy="182784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021324" y="2391608"/>
            <a:ext cx="2659975" cy="3324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Tester Request</a:t>
            </a:r>
            <a:endParaRPr lang="en-US" sz="2050" dirty="0"/>
          </a:p>
        </p:txBody>
      </p:sp>
      <p:sp>
        <p:nvSpPr>
          <p:cNvPr id="6" name="Text 2"/>
          <p:cNvSpPr/>
          <p:nvPr/>
        </p:nvSpPr>
        <p:spPr>
          <a:xfrm>
            <a:off x="2021324" y="2845237"/>
            <a:ext cx="6415207" cy="9701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 tester working on a UAT release inputs a query such as "Provide test data for a customer with account balances over $10,000 in the GAMS database."</a:t>
            </a:r>
            <a:endParaRPr lang="en-US" sz="15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469" y="4017407"/>
            <a:ext cx="1010722" cy="182784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021324" y="4219456"/>
            <a:ext cx="2659975" cy="3324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GPT AI Processing</a:t>
            </a:r>
            <a:endParaRPr lang="en-US" sz="2050" dirty="0"/>
          </a:p>
        </p:txBody>
      </p:sp>
      <p:sp>
        <p:nvSpPr>
          <p:cNvPr id="9" name="Text 4"/>
          <p:cNvSpPr/>
          <p:nvPr/>
        </p:nvSpPr>
        <p:spPr>
          <a:xfrm>
            <a:off x="2021324" y="4673084"/>
            <a:ext cx="6415207" cy="9701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GPT AI system processes the request, converting the natural language into a precise SQL query and retrieving the relevant data from the specified database.</a:t>
            </a:r>
            <a:endParaRPr lang="en-US" sz="15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469" y="5845254"/>
            <a:ext cx="1010722" cy="182784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021324" y="6047303"/>
            <a:ext cx="2659975" cy="3324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Data Display</a:t>
            </a:r>
            <a:endParaRPr lang="en-US" sz="2050" dirty="0"/>
          </a:p>
        </p:txBody>
      </p:sp>
      <p:sp>
        <p:nvSpPr>
          <p:cNvPr id="12" name="Text 6"/>
          <p:cNvSpPr/>
          <p:nvPr/>
        </p:nvSpPr>
        <p:spPr>
          <a:xfrm>
            <a:off x="2021324" y="6500932"/>
            <a:ext cx="6415207" cy="9701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retrieved data is presented in a human-readable format, such as a table or chart, facilitating easy analysis and use by the tester.</a:t>
            </a:r>
            <a:endParaRPr lang="en-US" sz="15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75367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0930" y="3359468"/>
            <a:ext cx="7934682" cy="724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700"/>
              </a:lnSpc>
              <a:buNone/>
            </a:pPr>
            <a:r>
              <a:rPr lang="en-US" sz="4550" b="1" dirty="0">
                <a:solidFill>
                  <a:srgbClr val="7068F4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Risks and Mitigation Strategies</a:t>
            </a:r>
            <a:endParaRPr lang="en-US" sz="4550" dirty="0"/>
          </a:p>
        </p:txBody>
      </p:sp>
      <p:sp>
        <p:nvSpPr>
          <p:cNvPr id="4" name="Shape 1"/>
          <p:cNvSpPr/>
          <p:nvPr/>
        </p:nvSpPr>
        <p:spPr>
          <a:xfrm>
            <a:off x="770930" y="4662249"/>
            <a:ext cx="495657" cy="495657"/>
          </a:xfrm>
          <a:prstGeom prst="roundRect">
            <a:avLst>
              <a:gd name="adj" fmla="val 40001"/>
            </a:avLst>
          </a:prstGeom>
          <a:solidFill>
            <a:srgbClr val="EEEFF5"/>
          </a:solidFill>
          <a:ln/>
          <a:effectLst>
            <a:outerShdw sx="100000" sy="100000" kx="0" ky="0" algn="bl" rotWithShape="0" blurRad="54610" dist="26670" dir="13500000">
              <a:srgbClr val="ffffff">
                <a:alpha val="70000"/>
              </a:srgbClr>
            </a:outerShdw>
          </a:effectLst>
        </p:spPr>
      </p:sp>
      <p:sp>
        <p:nvSpPr>
          <p:cNvPr id="5" name="Text 2"/>
          <p:cNvSpPr/>
          <p:nvPr/>
        </p:nvSpPr>
        <p:spPr>
          <a:xfrm>
            <a:off x="957143" y="4736187"/>
            <a:ext cx="123111" cy="3477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2700" b="1" dirty="0">
                <a:solidFill>
                  <a:srgbClr val="27252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1</a:t>
            </a:r>
            <a:endParaRPr lang="en-US" sz="2700" dirty="0"/>
          </a:p>
        </p:txBody>
      </p:sp>
      <p:sp>
        <p:nvSpPr>
          <p:cNvPr id="6" name="Text 3"/>
          <p:cNvSpPr/>
          <p:nvPr/>
        </p:nvSpPr>
        <p:spPr>
          <a:xfrm>
            <a:off x="1486853" y="4662249"/>
            <a:ext cx="2898577" cy="362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2250" b="1" dirty="0">
                <a:solidFill>
                  <a:srgbClr val="27252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Data Security</a:t>
            </a:r>
            <a:endParaRPr lang="en-US" sz="2250" dirty="0"/>
          </a:p>
        </p:txBody>
      </p:sp>
      <p:sp>
        <p:nvSpPr>
          <p:cNvPr id="7" name="Text 4"/>
          <p:cNvSpPr/>
          <p:nvPr/>
        </p:nvSpPr>
        <p:spPr>
          <a:xfrm>
            <a:off x="1486853" y="5156716"/>
            <a:ext cx="3500080" cy="17621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Implementing robust data security measures is crucial to mitigate risks associated with data breaches or unauthorized access to sensitive information.</a:t>
            </a:r>
            <a:endParaRPr lang="en-US" sz="1700" dirty="0"/>
          </a:p>
        </p:txBody>
      </p:sp>
      <p:sp>
        <p:nvSpPr>
          <p:cNvPr id="8" name="Shape 5"/>
          <p:cNvSpPr/>
          <p:nvPr/>
        </p:nvSpPr>
        <p:spPr>
          <a:xfrm>
            <a:off x="5207198" y="4662249"/>
            <a:ext cx="495657" cy="495657"/>
          </a:xfrm>
          <a:prstGeom prst="roundRect">
            <a:avLst>
              <a:gd name="adj" fmla="val 40001"/>
            </a:avLst>
          </a:prstGeom>
          <a:solidFill>
            <a:srgbClr val="EEEFF5"/>
          </a:solidFill>
          <a:ln/>
          <a:effectLst>
            <a:outerShdw sx="100000" sy="100000" kx="0" ky="0" algn="bl" rotWithShape="0" blurRad="54610" dist="26670" dir="13500000">
              <a:srgbClr val="ffffff">
                <a:alpha val="70000"/>
              </a:srgbClr>
            </a:outerShdw>
          </a:effectLst>
        </p:spPr>
      </p:sp>
      <p:sp>
        <p:nvSpPr>
          <p:cNvPr id="9" name="Text 6"/>
          <p:cNvSpPr/>
          <p:nvPr/>
        </p:nvSpPr>
        <p:spPr>
          <a:xfrm>
            <a:off x="5357574" y="4736187"/>
            <a:ext cx="194786" cy="3477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2700" b="1" dirty="0">
                <a:solidFill>
                  <a:srgbClr val="27252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2</a:t>
            </a:r>
            <a:endParaRPr lang="en-US" sz="2700" dirty="0"/>
          </a:p>
        </p:txBody>
      </p:sp>
      <p:sp>
        <p:nvSpPr>
          <p:cNvPr id="10" name="Text 7"/>
          <p:cNvSpPr/>
          <p:nvPr/>
        </p:nvSpPr>
        <p:spPr>
          <a:xfrm>
            <a:off x="5923121" y="4662249"/>
            <a:ext cx="2898577" cy="362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2250" b="1" dirty="0">
                <a:solidFill>
                  <a:srgbClr val="27252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Model Accuracy</a:t>
            </a:r>
            <a:endParaRPr lang="en-US" sz="2250" dirty="0"/>
          </a:p>
        </p:txBody>
      </p:sp>
      <p:sp>
        <p:nvSpPr>
          <p:cNvPr id="11" name="Text 8"/>
          <p:cNvSpPr/>
          <p:nvPr/>
        </p:nvSpPr>
        <p:spPr>
          <a:xfrm>
            <a:off x="5923121" y="5156716"/>
            <a:ext cx="3500080" cy="2114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Continuous model training and validation are essential to ensure the GPT AI model retrieves accurate data, reducing the risk of incorrect results impacting testing.</a:t>
            </a:r>
            <a:endParaRPr lang="en-US" sz="1700" dirty="0"/>
          </a:p>
        </p:txBody>
      </p:sp>
      <p:sp>
        <p:nvSpPr>
          <p:cNvPr id="12" name="Shape 9"/>
          <p:cNvSpPr/>
          <p:nvPr/>
        </p:nvSpPr>
        <p:spPr>
          <a:xfrm>
            <a:off x="9643467" y="4662249"/>
            <a:ext cx="495657" cy="495657"/>
          </a:xfrm>
          <a:prstGeom prst="roundRect">
            <a:avLst>
              <a:gd name="adj" fmla="val 40001"/>
            </a:avLst>
          </a:prstGeom>
          <a:solidFill>
            <a:srgbClr val="EEEFF5"/>
          </a:solidFill>
          <a:ln/>
          <a:effectLst>
            <a:outerShdw sx="100000" sy="100000" kx="0" ky="0" algn="bl" rotWithShape="0" blurRad="54610" dist="26670" dir="13500000">
              <a:srgbClr val="ffffff">
                <a:alpha val="70000"/>
              </a:srgbClr>
            </a:outerShdw>
          </a:effectLst>
        </p:spPr>
      </p:sp>
      <p:sp>
        <p:nvSpPr>
          <p:cNvPr id="13" name="Text 10"/>
          <p:cNvSpPr/>
          <p:nvPr/>
        </p:nvSpPr>
        <p:spPr>
          <a:xfrm>
            <a:off x="9797415" y="4736187"/>
            <a:ext cx="187762" cy="3477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2700" b="1" dirty="0">
                <a:solidFill>
                  <a:srgbClr val="27252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3</a:t>
            </a:r>
            <a:endParaRPr lang="en-US" sz="2700" dirty="0"/>
          </a:p>
        </p:txBody>
      </p:sp>
      <p:sp>
        <p:nvSpPr>
          <p:cNvPr id="14" name="Text 11"/>
          <p:cNvSpPr/>
          <p:nvPr/>
        </p:nvSpPr>
        <p:spPr>
          <a:xfrm>
            <a:off x="10359390" y="4662249"/>
            <a:ext cx="2898577" cy="362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2250" b="1" dirty="0">
                <a:solidFill>
                  <a:srgbClr val="27252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System Dependency</a:t>
            </a:r>
            <a:endParaRPr lang="en-US" sz="2250" dirty="0"/>
          </a:p>
        </p:txBody>
      </p:sp>
      <p:sp>
        <p:nvSpPr>
          <p:cNvPr id="15" name="Text 12"/>
          <p:cNvSpPr/>
          <p:nvPr/>
        </p:nvSpPr>
        <p:spPr>
          <a:xfrm>
            <a:off x="10359390" y="5156716"/>
            <a:ext cx="3500080" cy="24669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Developing fail-safe mechanisms and contingency plans are vital to address potential bottlenecks or issues with the GPT AI system, ensuring uninterrupted testing processes.</a:t>
            </a:r>
            <a:endParaRPr lang="en-US" sz="17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2024-09-22T18:32:53Z</dcterms:created>
  <dcterms:modified xsi:type="dcterms:W3CDTF">2024-09-22T18:32:53Z</dcterms:modified>
</cp:coreProperties>
</file>